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73" r:id="rId1"/>
  </p:sldMasterIdLst>
  <p:sldIdLst>
    <p:sldId id="317" r:id="rId2"/>
    <p:sldId id="351" r:id="rId3"/>
    <p:sldId id="352" r:id="rId4"/>
    <p:sldId id="353" r:id="rId5"/>
    <p:sldId id="355" r:id="rId6"/>
    <p:sldId id="354" r:id="rId7"/>
    <p:sldId id="356" r:id="rId8"/>
    <p:sldId id="358" r:id="rId9"/>
    <p:sldId id="357" r:id="rId10"/>
    <p:sldId id="359" r:id="rId11"/>
    <p:sldId id="360" r:id="rId12"/>
    <p:sldId id="316" r:id="rId13"/>
    <p:sldId id="349" r:id="rId14"/>
    <p:sldId id="35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8000"/>
    <a:srgbClr val="336600"/>
    <a:srgbClr val="FFCCFF"/>
    <a:srgbClr val="FF6600"/>
    <a:srgbClr val="E25B00"/>
    <a:srgbClr val="EF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9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5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1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0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9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7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2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7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25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1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9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aps.gov.ua/" TargetMode="External"/><Relationship Id="rId2" Type="http://schemas.openxmlformats.org/officeDocument/2006/relationships/hyperlink" Target="https://mon.gov.ua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8000">
              <a:schemeClr val="accent6">
                <a:lumMod val="75000"/>
              </a:schemeClr>
            </a:gs>
            <a:gs pos="76000">
              <a:schemeClr val="accent1">
                <a:lumMod val="7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17256" y="391536"/>
            <a:ext cx="2997525" cy="584775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проведення 26.08.2025 р.</a:t>
            </a:r>
          </a:p>
          <a:p>
            <a:pPr algn="ctr"/>
            <a:r>
              <a:rPr lang="uk-UA" sz="1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проведення: 13:00</a:t>
            </a: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051720" y="3183848"/>
            <a:ext cx="5526360" cy="1168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AAA640-77D4-4D09-8178-3792DB734E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25" t="-5498" r="2629" b="17218"/>
          <a:stretch/>
        </p:blipFill>
        <p:spPr>
          <a:xfrm>
            <a:off x="2071168" y="6021288"/>
            <a:ext cx="5616624" cy="5381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A228A88-6FD3-4DF5-A3D5-1303F747BF61}"/>
              </a:ext>
            </a:extLst>
          </p:cNvPr>
          <p:cNvSpPr/>
          <p:nvPr/>
        </p:nvSpPr>
        <p:spPr>
          <a:xfrm>
            <a:off x="1391644" y="1273545"/>
            <a:ext cx="640871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336600"/>
                </a:solidFill>
              </a:rPr>
              <a:t>освітній табір «</a:t>
            </a:r>
            <a:r>
              <a:rPr lang="en-US" sz="2400" b="1" dirty="0" err="1">
                <a:solidFill>
                  <a:srgbClr val="336600"/>
                </a:solidFill>
              </a:rPr>
              <a:t>VinBOOT</a:t>
            </a:r>
            <a:r>
              <a:rPr lang="en-US" sz="2400" b="1" dirty="0">
                <a:solidFill>
                  <a:srgbClr val="336600"/>
                </a:solidFill>
              </a:rPr>
              <a:t> </a:t>
            </a:r>
            <a:r>
              <a:rPr lang="en-US" sz="2400" b="1" dirty="0" err="1">
                <a:solidFill>
                  <a:srgbClr val="336600"/>
                </a:solidFill>
              </a:rPr>
              <a:t>EduCAMP</a:t>
            </a:r>
            <a:r>
              <a:rPr lang="en-US" sz="2400" b="1" dirty="0">
                <a:solidFill>
                  <a:srgbClr val="336600"/>
                </a:solidFill>
              </a:rPr>
              <a:t> – 2025 </a:t>
            </a:r>
            <a:endParaRPr lang="uk-UA" sz="2400" b="1" dirty="0">
              <a:solidFill>
                <a:srgbClr val="336600"/>
              </a:solidFill>
            </a:endParaRPr>
          </a:p>
          <a:p>
            <a:pPr algn="ctr"/>
            <a:r>
              <a:rPr lang="uk-UA" sz="2400" b="1" dirty="0">
                <a:solidFill>
                  <a:srgbClr val="336600"/>
                </a:solidFill>
              </a:rPr>
              <a:t>(у рамках серпневої конференції)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225A037-F6A7-4CFC-A993-F822FBDE671C}"/>
              </a:ext>
            </a:extLst>
          </p:cNvPr>
          <p:cNvSpPr/>
          <p:nvPr/>
        </p:nvSpPr>
        <p:spPr>
          <a:xfrm>
            <a:off x="444945" y="2554630"/>
            <a:ext cx="8254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200" b="1" dirty="0">
              <a:solidFill>
                <a:srgbClr val="3366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EA5DCB-C1C3-4B8D-8850-282516653A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9219" y="224116"/>
            <a:ext cx="4366781" cy="81970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D671F12-AF88-40D7-88AB-22B07E09DE7F}"/>
              </a:ext>
            </a:extLst>
          </p:cNvPr>
          <p:cNvSpPr/>
          <p:nvPr/>
        </p:nvSpPr>
        <p:spPr>
          <a:xfrm>
            <a:off x="862475" y="2858947"/>
            <a:ext cx="8254109" cy="1200329"/>
          </a:xfrm>
          <a:prstGeom prst="rect">
            <a:avLst/>
          </a:prstGeom>
          <a:solidFill>
            <a:srgbClr val="FFCCCC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400" b="1" dirty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едьютейнмент-технології</a:t>
            </a:r>
            <a:r>
              <a:rPr lang="ru-RU" sz="2400" b="1" dirty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2400" b="1" dirty="0" err="1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ефективного</a:t>
            </a:r>
            <a:r>
              <a:rPr lang="ru-RU" sz="2400" b="1" dirty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напрямку</a:t>
            </a:r>
            <a:r>
              <a:rPr lang="ru-RU" sz="2400" b="1" dirty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інтеграції</a:t>
            </a:r>
            <a:r>
              <a:rPr lang="ru-RU" sz="2400" b="1" dirty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ігрових</a:t>
            </a:r>
            <a:r>
              <a:rPr lang="ru-RU" sz="2400" b="1" dirty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освітніх</a:t>
            </a:r>
            <a:r>
              <a:rPr lang="ru-RU" sz="2400" b="1" dirty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практик в рамках </a:t>
            </a:r>
            <a:r>
              <a:rPr lang="ru-RU" sz="2400" b="1" dirty="0" err="1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освітньо-корекційного</a:t>
            </a:r>
            <a:r>
              <a:rPr lang="ru-RU" sz="2400" b="1" dirty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ru-RU" sz="2400" b="1" dirty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спеціалізованому</a:t>
            </a:r>
            <a:r>
              <a:rPr lang="ru-RU" sz="2400" b="1" dirty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ЗДО</a:t>
            </a:r>
            <a:endParaRPr lang="uk-UA" sz="2400" dirty="0">
              <a:solidFill>
                <a:srgbClr val="3366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917D1B-24E5-4E21-B134-E51B36E0CCA5}"/>
              </a:ext>
            </a:extLst>
          </p:cNvPr>
          <p:cNvSpPr txBox="1"/>
          <p:nvPr/>
        </p:nvSpPr>
        <p:spPr>
          <a:xfrm>
            <a:off x="1835696" y="2332354"/>
            <a:ext cx="51845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спільнота тифлопедагогів ЗДО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9F4241-C8B4-4846-9BE6-73BCF72451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8" y="4537881"/>
            <a:ext cx="1574244" cy="19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4BE8BE0-6600-4EC4-8D50-B741CD4C0665}"/>
              </a:ext>
            </a:extLst>
          </p:cNvPr>
          <p:cNvSpPr/>
          <p:nvPr/>
        </p:nvSpPr>
        <p:spPr>
          <a:xfrm>
            <a:off x="343452" y="188640"/>
            <a:ext cx="7943324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err="1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Практичне</a:t>
            </a: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едьютейнменту</a:t>
            </a: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err="1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освітньо-корекційний</a:t>
            </a: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процес</a:t>
            </a:r>
            <a:endParaRPr lang="ru-RU" sz="6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143240" y="1071546"/>
            <a:ext cx="55721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Тематичні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заняття-квести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2D2C37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Театралізовані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міні-вистави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використанням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тактильних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ляльок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2D2C37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Музично-ритмічні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ігри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елементами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релаксації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2D2C37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Ігри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використанням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модифікованих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дидактичних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матеріалів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2D2C37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Освітні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інтерактивні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простори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AutoShape 3" descr="Презентація до уроку: &quot;Квест-г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Презентація до уроку: &quot;Квест-г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2278380" cy="128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7" name="AutoShape 7" descr="https://fs01.vseosvita.ua/0100colj-8cbb/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Рухливі музично-ритмічні ігри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Рухливі музично-ритмічні ігри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3" name="AutoShape 13" descr="Іграшка для лялькового театру ⭐ Купити ляльки для лялькового театру в Києві  | Obet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571612"/>
            <a:ext cx="1500166" cy="1500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857760"/>
            <a:ext cx="2240723" cy="1678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7" name="Picture 17" descr="Музично- ритмічна гра зі стаканчиками - YouTu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2539195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9" name="Picture 19" descr="Сучасний дизайн та еко-виховання: у Мелітополі після реконструкції відкрили  дитячий садочок «Ластівка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929198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41" name="Picture 21" descr="Плюси і мінуси дитячих садків. Віддавати дитину в дитячий садо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9355" y="5000636"/>
            <a:ext cx="275036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918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4BE8BE0-6600-4EC4-8D50-B741CD4C0665}"/>
              </a:ext>
            </a:extLst>
          </p:cNvPr>
          <p:cNvSpPr/>
          <p:nvPr/>
        </p:nvSpPr>
        <p:spPr>
          <a:xfrm>
            <a:off x="1714480" y="285728"/>
            <a:ext cx="592935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i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Ключові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методичні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7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00364" y="1142984"/>
            <a:ext cx="5429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71736" y="1285860"/>
            <a:ext cx="6286544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Комплексне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діагностичне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обстеження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дітей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адаптивного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освітнього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середовища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Підбір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адаптація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дидактичного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матеріалу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Поєднання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індивідуальної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групової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Міждисциплінарна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взаємодія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фахівців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Використання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цифрових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технологій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можливо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Регулярна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рефлексія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аналіз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результатів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2D2C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Rating - Free marketing ic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1714488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107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FF6600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7D20505-2C9B-4E31-AF32-1C54C7AFA5CD}"/>
              </a:ext>
            </a:extLst>
          </p:cNvPr>
          <p:cNvSpPr/>
          <p:nvPr/>
        </p:nvSpPr>
        <p:spPr>
          <a:xfrm>
            <a:off x="500034" y="571480"/>
            <a:ext cx="8429684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/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едьютейнмент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потужним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інструментом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орієнтованого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гуманного,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корекційно-розвивальній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/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AutoShape 2" descr="7 Benefits of Video Games in Education - GameSpac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Застосування методів ейдетики в початковій школі НУ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143356"/>
            <a:ext cx="416569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«Едьютейнмент – нове освітнє явище, технологія чи навчання як розвага» |  Презентація. Педагогі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214686"/>
            <a:ext cx="2782160" cy="14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74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FF6600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A3314C8-2B9A-4228-9C5A-8A7F86ECB47E}"/>
              </a:ext>
            </a:extLst>
          </p:cNvPr>
          <p:cNvSpPr/>
          <p:nvPr/>
        </p:nvSpPr>
        <p:spPr>
          <a:xfrm>
            <a:off x="571472" y="571480"/>
            <a:ext cx="8064896" cy="6001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Використані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покликанням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ОСВІТНЯ ТЕХНОЛОГІЯ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«ЕДЬЮТЕЙМЕНТ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Всеосвіта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vseosvita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›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embed;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2.    Гончаренко Т.А. (2022).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Едьютейнмент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методичні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Практичний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журнал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dirty="0">
                <a:latin typeface="Times New Roman" pitchFamily="18" charset="0"/>
                <a:cs typeface="Times New Roman" pitchFamily="18" charset="0"/>
              </a:rPr>
              <a:t>3.   Освітня програма для дітей з порушеннями зору (2021)/ Міністерство освіти і науки України.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//mon.gov.ua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4"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Бех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І.Д. (2021).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орієнтована модель виховання в умовах Нової української школи. Київ: Наукова думка.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//naps.gov.ua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AutoNum type="arabicPeriod" startAt="4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ітвінова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С.Г. (2020). Інноваційні технології в освітньому процесі дошкільного закладу. Збірник наукових праць, Інститут проблем виховання НАПН України;</a:t>
            </a:r>
          </a:p>
          <a:p>
            <a:pPr marL="342900" indent="-342900">
              <a:buAutoNum type="arabicPeriod" startAt="4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Савченко О.Я. (2019).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Компетентнісний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підхід у початковій та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дошуільній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освіті . Освіта України;</a:t>
            </a:r>
          </a:p>
          <a:p>
            <a:pPr marL="342900" indent="-342900">
              <a:buAutoNum type="arabicPeriod" startAt="4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Федченко Л.В. (2018). Інтеграція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корекційно-розвиткової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роботи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ЗДО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порушеннями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Журнал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Дефектологія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5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FF66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E417E6-609F-4DAF-AEBF-251028F4C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51"/>
          <a:stretch/>
        </p:blipFill>
        <p:spPr>
          <a:xfrm>
            <a:off x="472072" y="490930"/>
            <a:ext cx="8199856" cy="587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DA44961-19A5-4C34-9641-70F0D49AB508}"/>
              </a:ext>
            </a:extLst>
          </p:cNvPr>
          <p:cNvSpPr/>
          <p:nvPr/>
        </p:nvSpPr>
        <p:spPr>
          <a:xfrm>
            <a:off x="4644008" y="188640"/>
            <a:ext cx="439248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дошкільну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(№3788-IX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червня 2024 року)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AA327CB-2BAC-4FE9-BF30-D4996AB9C8BA}"/>
              </a:ext>
            </a:extLst>
          </p:cNvPr>
          <p:cNvSpPr/>
          <p:nvPr/>
        </p:nvSpPr>
        <p:spPr>
          <a:xfrm>
            <a:off x="1972534" y="4581667"/>
            <a:ext cx="6228184" cy="830997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FB4E9CD-7E35-409B-8916-92FCD46FE15A}"/>
              </a:ext>
            </a:extLst>
          </p:cNvPr>
          <p:cNvSpPr/>
          <p:nvPr/>
        </p:nvSpPr>
        <p:spPr>
          <a:xfrm>
            <a:off x="107504" y="1080182"/>
            <a:ext cx="373006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новації:</a:t>
            </a:r>
          </a:p>
        </p:txBody>
      </p:sp>
      <p:sp>
        <p:nvSpPr>
          <p:cNvPr id="5" name="Стрілка: вигнута вліво 4">
            <a:extLst>
              <a:ext uri="{FF2B5EF4-FFF2-40B4-BE49-F238E27FC236}">
                <a16:creationId xmlns:a16="http://schemas.microsoft.com/office/drawing/2014/main" id="{AABE20E4-AD41-4081-92C3-4F0109D66438}"/>
              </a:ext>
            </a:extLst>
          </p:cNvPr>
          <p:cNvSpPr/>
          <p:nvPr/>
        </p:nvSpPr>
        <p:spPr>
          <a:xfrm rot="19928303">
            <a:off x="3738401" y="511234"/>
            <a:ext cx="1025362" cy="1300771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26FD8D4-E222-4679-BEEF-C4DD6A64ACFC}"/>
              </a:ext>
            </a:extLst>
          </p:cNvPr>
          <p:cNvSpPr/>
          <p:nvPr/>
        </p:nvSpPr>
        <p:spPr>
          <a:xfrm>
            <a:off x="218360" y="1891793"/>
            <a:ext cx="7056784" cy="2795958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Дитиноцентризм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орієнтований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потреб,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обдарувань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45B845-9888-4C6A-8D86-7FCC24D82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35317">
            <a:off x="6651391" y="4129846"/>
            <a:ext cx="1328412" cy="9342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F0717E-95DE-4C43-8002-20B1BBC84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378778"/>
            <a:ext cx="2177797" cy="1568142"/>
          </a:xfrm>
          <a:prstGeom prst="rect">
            <a:avLst/>
          </a:prstGeom>
        </p:spPr>
      </p:pic>
      <p:sp>
        <p:nvSpPr>
          <p:cNvPr id="9" name="Стрілка: униз 8">
            <a:extLst>
              <a:ext uri="{FF2B5EF4-FFF2-40B4-BE49-F238E27FC236}">
                <a16:creationId xmlns:a16="http://schemas.microsoft.com/office/drawing/2014/main" id="{AA7DEA5F-1245-4CE4-B17C-FF920EB6C01E}"/>
              </a:ext>
            </a:extLst>
          </p:cNvPr>
          <p:cNvSpPr/>
          <p:nvPr/>
        </p:nvSpPr>
        <p:spPr>
          <a:xfrm rot="1853887">
            <a:off x="1677148" y="4856872"/>
            <a:ext cx="364608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145D17-3FDF-47AE-B296-CA23DCA5D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546552">
            <a:off x="5937699" y="5118539"/>
            <a:ext cx="985554" cy="538536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E9F6437-5678-4077-B0A1-B7EB7834C3E5}"/>
              </a:ext>
            </a:extLst>
          </p:cNvPr>
          <p:cNvSpPr/>
          <p:nvPr/>
        </p:nvSpPr>
        <p:spPr>
          <a:xfrm>
            <a:off x="0" y="5770847"/>
            <a:ext cx="4552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«безпечне освітнє середовище»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64BBA499-2E6C-4435-A575-A29280F908D9}"/>
              </a:ext>
            </a:extLst>
          </p:cNvPr>
          <p:cNvSpPr/>
          <p:nvPr/>
        </p:nvSpPr>
        <p:spPr>
          <a:xfrm>
            <a:off x="5215065" y="5859469"/>
            <a:ext cx="369197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«здорове освітнє середовище»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B54865-637A-4012-ABEC-BC6EA1892E5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47820"/>
            <a:ext cx="2088232" cy="10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4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A96DE49-C61A-4DBD-A5AB-8BEA642CB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83" t="4312" r="22206" b="20951"/>
          <a:stretch/>
        </p:blipFill>
        <p:spPr>
          <a:xfrm>
            <a:off x="107504" y="188640"/>
            <a:ext cx="2232248" cy="2088232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74170E29-66E5-4216-8498-22A097B378C3}"/>
              </a:ext>
            </a:extLst>
          </p:cNvPr>
          <p:cNvSpPr/>
          <p:nvPr/>
        </p:nvSpPr>
        <p:spPr>
          <a:xfrm>
            <a:off x="2051720" y="260648"/>
            <a:ext cx="595374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 система дошкільної освіти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830828-7117-4395-AC14-49809012B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783868"/>
            <a:ext cx="2835399" cy="2285092"/>
          </a:xfrm>
          <a:prstGeom prst="rect">
            <a:avLst/>
          </a:prstGeom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BC8DCA0F-8ABA-4D91-8FAF-C345EE796143}"/>
              </a:ext>
            </a:extLst>
          </p:cNvPr>
          <p:cNvSpPr/>
          <p:nvPr/>
        </p:nvSpPr>
        <p:spPr>
          <a:xfrm>
            <a:off x="258713" y="2800092"/>
            <a:ext cx="8524030" cy="33499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 освітньої галузі,</a:t>
            </a:r>
          </a:p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інклюзивних підходів</a:t>
            </a:r>
          </a:p>
          <a:p>
            <a:pPr>
              <a:lnSpc>
                <a:spcPct val="150000"/>
              </a:lnSpc>
            </a:pPr>
            <a:endParaRPr lang="uk-U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забезпечення рівного доступу до якісної освіти для всіх дітей, незалежно від їхніх індивідуальних особливостей</a:t>
            </a:r>
          </a:p>
        </p:txBody>
      </p:sp>
    </p:spTree>
    <p:extLst>
      <p:ext uri="{BB962C8B-B14F-4D97-AF65-F5344CB8AC3E}">
        <p14:creationId xmlns:p14="http://schemas.microsoft.com/office/powerpoint/2010/main" val="23516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4001A4D-F3BC-4440-B241-FB99FFBF4D55}"/>
              </a:ext>
            </a:extLst>
          </p:cNvPr>
          <p:cNvSpPr/>
          <p:nvPr/>
        </p:nvSpPr>
        <p:spPr>
          <a:xfrm>
            <a:off x="539552" y="2348880"/>
            <a:ext cx="8352928" cy="32465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соціалізації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3050FC-14A3-40B1-B8A6-CA3200093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140968"/>
            <a:ext cx="2486025" cy="18383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6FE7D8-9341-475E-8604-7BC6EB7CC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88640"/>
            <a:ext cx="437537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0D92A0D-D529-4BCB-AE0B-5065E6BB9E98}"/>
              </a:ext>
            </a:extLst>
          </p:cNvPr>
          <p:cNvSpPr/>
          <p:nvPr/>
        </p:nvSpPr>
        <p:spPr>
          <a:xfrm>
            <a:off x="251520" y="332656"/>
            <a:ext cx="8640960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едьютейнменту</a:t>
            </a:r>
            <a:r>
              <a:rPr lang="uk-UA" sz="4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сучасний підхід до навчання, що об'єднує освітні та розважальні елементи в єдину систему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9BB92A-7BE6-46FB-90BC-D98B6E55A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20888"/>
            <a:ext cx="3896480" cy="29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3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C3D2133-6285-43A0-BD26-A26144C88F0C}"/>
              </a:ext>
            </a:extLst>
          </p:cNvPr>
          <p:cNvSpPr/>
          <p:nvPr/>
        </p:nvSpPr>
        <p:spPr>
          <a:xfrm>
            <a:off x="323528" y="260648"/>
            <a:ext cx="8064896" cy="5370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Едьютейнмент</a:t>
            </a: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3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з’явилося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1948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студії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Уолта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Діснея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формату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захопливого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документального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серіалу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едьютейнмент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</a:p>
          <a:p>
            <a:pPr>
              <a:lnSpc>
                <a:spcPct val="150000"/>
              </a:lnSpc>
            </a:pP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розважальному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02A81D-7313-4EA7-B8E8-2C0C0FC60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312" y="2492896"/>
            <a:ext cx="4608512" cy="35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4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4BE8BE0-6600-4EC4-8D50-B741CD4C0665}"/>
              </a:ext>
            </a:extLst>
          </p:cNvPr>
          <p:cNvSpPr/>
          <p:nvPr/>
        </p:nvSpPr>
        <p:spPr>
          <a:xfrm>
            <a:off x="343452" y="188640"/>
            <a:ext cx="424847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86A636-0E0E-4CC6-934C-EC96EA044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04" y="1934936"/>
            <a:ext cx="3616436" cy="29881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0B58B0-9476-479B-A235-BF30A700C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820936"/>
            <a:ext cx="3784502" cy="2690490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FF0268F-BF19-41C8-9E85-A70238FE7577}"/>
              </a:ext>
            </a:extLst>
          </p:cNvPr>
          <p:cNvSpPr/>
          <p:nvPr/>
        </p:nvSpPr>
        <p:spPr>
          <a:xfrm>
            <a:off x="179512" y="127085"/>
            <a:ext cx="649447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Едьютейнмент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ЗДО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9966500-4CAF-44E1-8FF7-A2851EB18395}"/>
              </a:ext>
            </a:extLst>
          </p:cNvPr>
          <p:cNvSpPr/>
          <p:nvPr/>
        </p:nvSpPr>
        <p:spPr>
          <a:xfrm>
            <a:off x="3426747" y="834298"/>
            <a:ext cx="530799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дітей до навчання: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3F5A9C53-3569-483E-B6B9-F1F1760CC4D2}"/>
              </a:ext>
            </a:extLst>
          </p:cNvPr>
          <p:cNvSpPr/>
          <p:nvPr/>
        </p:nvSpPr>
        <p:spPr>
          <a:xfrm>
            <a:off x="4249085" y="5562037"/>
            <a:ext cx="480182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 розваг та навчання</a:t>
            </a:r>
            <a:r>
              <a:rPr lang="uk-UA" sz="2400" b="1" i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92DADF1-7326-4FA6-9F8B-6C6806182047}"/>
              </a:ext>
            </a:extLst>
          </p:cNvPr>
          <p:cNvSpPr/>
          <p:nvPr/>
        </p:nvSpPr>
        <p:spPr>
          <a:xfrm>
            <a:off x="179512" y="6119972"/>
            <a:ext cx="603447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 самостійної діяльності: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742AB14-7FF4-4283-84B0-75E4D056D6B9}"/>
              </a:ext>
            </a:extLst>
          </p:cNvPr>
          <p:cNvSpPr/>
          <p:nvPr/>
        </p:nvSpPr>
        <p:spPr>
          <a:xfrm>
            <a:off x="86240" y="1388653"/>
            <a:ext cx="584653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пізнавального інтересу</a:t>
            </a:r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784A9A-7BB1-4566-89F0-54180231D8B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7279" y="1355745"/>
            <a:ext cx="1790440" cy="14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8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4BE8BE0-6600-4EC4-8D50-B741CD4C0665}"/>
              </a:ext>
            </a:extLst>
          </p:cNvPr>
          <p:cNvSpPr/>
          <p:nvPr/>
        </p:nvSpPr>
        <p:spPr>
          <a:xfrm>
            <a:off x="1357290" y="500042"/>
            <a:ext cx="708606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порушеннями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едьютейнмент-технологій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особливе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сприймають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дотик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слух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нюх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каналів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сенсорного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Офтальмолог назвав головні причини порушення зору у дітей | УН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Офтальмолог назвав головні причини порушення зору у дітей | УН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928934"/>
            <a:ext cx="2466975" cy="1847851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150" name="AutoShape 6" descr="Ілюстрація вуха людини ізольована на білому тлі Стоковий вектор ©tigatelu  998699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Ілюстрація вуха людини ізольована на білому тлі Стоковий вектор ©tigatelu  998699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072074"/>
            <a:ext cx="1071570" cy="1350179"/>
          </a:xfrm>
          <a:prstGeom prst="rect">
            <a:avLst/>
          </a:prstGeom>
          <a:noFill/>
        </p:spPr>
      </p:pic>
      <p:sp>
        <p:nvSpPr>
          <p:cNvPr id="6154" name="AutoShape 10" descr="Більше 109 400 стокових ілюстрацій, векторної графіки та картинок  роялті-фрі на тему ніс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Більше 109 400 стокових ілюстрацій, векторної графіки та картинок  роялті-фрі на тему ніс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8" name="AutoShape 14" descr="Більше 109 400 стокових ілюстрацій, векторної графіки та картинок  роялті-фрі на тему ніс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2" name="AutoShape 18" descr="Nose клипарт (4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4" name="AutoShape 20" descr="Nose клипарт (4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6" name="AutoShape 22" descr="Nose клипарт (4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8" name="AutoShape 24" descr="Cartoon nose - векторные изображения, Cartoon nose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70" name="Picture 26" descr="Нос детский рисунок (25 фото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072074"/>
            <a:ext cx="959443" cy="1428736"/>
          </a:xfrm>
          <a:prstGeom prst="rect">
            <a:avLst/>
          </a:prstGeom>
          <a:noFill/>
        </p:spPr>
      </p:pic>
      <p:sp>
        <p:nvSpPr>
          <p:cNvPr id="6174" name="AutoShape 30" descr="Рука рисунок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76" name="AutoShape 32" descr="Рука рисунок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78" name="AutoShape 34" descr="Рука рисунок ребенка (50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82" name="AutoShape 38" descr="Руки що тримає щось: векторна графіка, зображення, Руки що тримає щось  малюнки |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84" name="AutoShape 40" descr="Руки що тримає щось: векторна графіка, зображення, Руки що тримає щось  малюнки |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86" name="AutoShape 42" descr="Руки що тримає щось: векторна графіка, зображення, Руки що тримає щось  малюнки |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88" name="AutoShape 44" descr="Аплодують руки: векторна графіка, зображення, Аплодують руки малюнки | 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90" name="AutoShape 46" descr="Аплодують руки: векторна графіка, зображення, Аплодують руки малюнки | 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Рисунок 26" descr="Без назван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4857760"/>
            <a:ext cx="1858014" cy="1849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30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4BE8BE0-6600-4EC4-8D50-B741CD4C0665}"/>
              </a:ext>
            </a:extLst>
          </p:cNvPr>
          <p:cNvSpPr/>
          <p:nvPr/>
        </p:nvSpPr>
        <p:spPr>
          <a:xfrm>
            <a:off x="343452" y="188640"/>
            <a:ext cx="424847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14414" y="1000108"/>
            <a:ext cx="7000924" cy="47089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Переваги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едьютейнменту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порушеннями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зору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i="1" dirty="0" err="1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Активізація</a:t>
            </a:r>
            <a:r>
              <a:rPr lang="ru-RU" sz="2400" b="1" i="1" dirty="0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компенсаторних</a:t>
            </a:r>
            <a:r>
              <a:rPr lang="ru-RU" sz="2400" b="1" i="1" dirty="0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2400" b="1" i="1" dirty="0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 b="1" i="1" dirty="0">
              <a:solidFill>
                <a:srgbClr val="2D2C37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i="1" dirty="0" err="1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b="1" i="1" dirty="0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просторової</a:t>
            </a:r>
            <a:r>
              <a:rPr lang="ru-RU" sz="2400" b="1" i="1" dirty="0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орієнтації</a:t>
            </a:r>
            <a:r>
              <a:rPr lang="ru-RU" sz="2400" b="1" i="1" dirty="0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моторики. 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 b="1" i="1" dirty="0">
              <a:solidFill>
                <a:srgbClr val="2D2C37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i="1" dirty="0" err="1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b="1" i="1" dirty="0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позитивної</a:t>
            </a:r>
            <a:r>
              <a:rPr lang="ru-RU" sz="2400" b="1" i="1" dirty="0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b="1" i="1" dirty="0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i="1" dirty="0" err="1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b="1" i="1" dirty="0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i="1" dirty="0">
              <a:solidFill>
                <a:srgbClr val="2D2C37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i="1" dirty="0" err="1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Соціалізація</a:t>
            </a:r>
            <a:r>
              <a:rPr lang="ru-RU" sz="2400" b="1" i="1" dirty="0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i="1" dirty="0">
              <a:solidFill>
                <a:srgbClr val="2D2C37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i="1" dirty="0" err="1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Індивідуалізація</a:t>
            </a:r>
            <a:r>
              <a:rPr lang="ru-RU" sz="2400" b="1" i="1" dirty="0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400" b="1" i="1" dirty="0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b="1" i="1" dirty="0">
                <a:solidFill>
                  <a:srgbClr val="2D2C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AutoShape 8" descr="Переваги та недоліки лазерних БФП | Київ ІТ Серві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завантаженн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4500570"/>
            <a:ext cx="1432560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35268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2352</TotalTime>
  <Words>335</Words>
  <Application>Microsoft Office PowerPoint</Application>
  <PresentationFormat>Екран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Corbel</vt:lpstr>
      <vt:lpstr>Times New Roman</vt:lpstr>
      <vt:lpstr>Wingdings</vt:lpstr>
      <vt:lpstr>Wingdings 2</vt:lpstr>
      <vt:lpstr>Рамка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Директор</cp:lastModifiedBy>
  <cp:revision>196</cp:revision>
  <dcterms:created xsi:type="dcterms:W3CDTF">2021-11-02T12:06:25Z</dcterms:created>
  <dcterms:modified xsi:type="dcterms:W3CDTF">2025-08-25T13:39:12Z</dcterms:modified>
</cp:coreProperties>
</file>